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106E30-FDC8-4817-8B07-5CC9E1AEE39B}" type="datetimeFigureOut">
              <a:rPr lang="en-GB" smtClean="0"/>
              <a:t>15/01/2021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3CAB77-0F19-43A7-ABCB-3D983E2B98D3}" type="slidenum">
              <a:rPr lang="en-GB" smtClean="0"/>
              <a:t>‹#›</a:t>
            </a:fld>
            <a:endParaRPr lang="en-GB"/>
          </a:p>
        </p:txBody>
      </p:sp>
    </p:spTree>
    <p:extLst>
      <p:ext uri="{BB962C8B-B14F-4D97-AF65-F5344CB8AC3E}">
        <p14:creationId xmlns:p14="http://schemas.microsoft.com/office/powerpoint/2010/main" val="4239225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2</a:t>
            </a:fld>
            <a:endParaRPr lang="en-GB"/>
          </a:p>
        </p:txBody>
      </p:sp>
    </p:spTree>
    <p:extLst>
      <p:ext uri="{BB962C8B-B14F-4D97-AF65-F5344CB8AC3E}">
        <p14:creationId xmlns:p14="http://schemas.microsoft.com/office/powerpoint/2010/main" val="3119175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a:t>
            </a:fld>
            <a:endParaRPr lang="en-GB"/>
          </a:p>
        </p:txBody>
      </p:sp>
    </p:spTree>
    <p:extLst>
      <p:ext uri="{BB962C8B-B14F-4D97-AF65-F5344CB8AC3E}">
        <p14:creationId xmlns:p14="http://schemas.microsoft.com/office/powerpoint/2010/main" val="1368521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16</a:t>
            </a:fld>
            <a:endParaRPr lang="en-GB"/>
          </a:p>
        </p:txBody>
      </p:sp>
    </p:spTree>
    <p:extLst>
      <p:ext uri="{BB962C8B-B14F-4D97-AF65-F5344CB8AC3E}">
        <p14:creationId xmlns:p14="http://schemas.microsoft.com/office/powerpoint/2010/main" val="2750460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B88CA8-6D14-42D0-8984-B3754E500A56}"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2348829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B88CA8-6D14-42D0-8984-B3754E500A56}"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525601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B88CA8-6D14-42D0-8984-B3754E500A56}"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179022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B88CA8-6D14-42D0-8984-B3754E500A56}"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110987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B88CA8-6D14-42D0-8984-B3754E500A56}" type="datetimeFigureOut">
              <a:rPr lang="en-GB" smtClean="0"/>
              <a:t>15/01/2021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1030768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B88CA8-6D14-42D0-8984-B3754E500A56}" type="datetimeFigureOut">
              <a:rPr lang="en-GB" smtClean="0"/>
              <a:t>15/01/2021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1849963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B88CA8-6D14-42D0-8984-B3754E500A56}" type="datetimeFigureOut">
              <a:rPr lang="en-GB" smtClean="0"/>
              <a:t>15/01/2021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1180075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B88CA8-6D14-42D0-8984-B3754E500A56}"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79152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B88CA8-6D14-42D0-8984-B3754E500A56}"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175781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B88CA8-6D14-42D0-8984-B3754E500A56}"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758042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B88CA8-6D14-42D0-8984-B3754E500A56}"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6BEA9-CA82-47CF-A8B1-B4A4B429ED3C}" type="slidenum">
              <a:rPr lang="en-GB" smtClean="0"/>
              <a:t>‹#›</a:t>
            </a:fld>
            <a:endParaRPr lang="en-GB"/>
          </a:p>
        </p:txBody>
      </p:sp>
    </p:spTree>
    <p:extLst>
      <p:ext uri="{BB962C8B-B14F-4D97-AF65-F5344CB8AC3E}">
        <p14:creationId xmlns:p14="http://schemas.microsoft.com/office/powerpoint/2010/main" val="1615607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0" name="Rectangle 19">
            <a:extLst>
              <a:ext uri="{FF2B5EF4-FFF2-40B4-BE49-F238E27FC236}">
                <a16:creationId xmlns=""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sp>
        <p:nvSpPr>
          <p:cNvPr id="18" name="Rectangle 17">
            <a:extLst>
              <a:ext uri="{FF2B5EF4-FFF2-40B4-BE49-F238E27FC236}">
                <a16:creationId xmlns=""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15/01/2021</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pic>
        <p:nvPicPr>
          <p:cNvPr id="9" name="Picture 8">
            <a:extLst>
              <a:ext uri="{FF2B5EF4-FFF2-40B4-BE49-F238E27FC236}">
                <a16:creationId xmlns=""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a:latin typeface="Muli" pitchFamily="2" charset="77"/>
              </a:rPr>
              <a:t>Stage:</a:t>
            </a:r>
          </a:p>
        </p:txBody>
      </p:sp>
      <p:sp>
        <p:nvSpPr>
          <p:cNvPr id="16" name="Text Placeholder 13">
            <a:extLst>
              <a:ext uri="{FF2B5EF4-FFF2-40B4-BE49-F238E27FC236}">
                <a16:creationId xmlns=""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a:latin typeface="Muli" pitchFamily="2" charset="77"/>
              </a:rPr>
              <a:t>List:</a:t>
            </a:r>
          </a:p>
        </p:txBody>
      </p:sp>
      <p:sp>
        <p:nvSpPr>
          <p:cNvPr id="13" name="TextBox 12">
            <a:extLst>
              <a:ext uri="{FF2B5EF4-FFF2-40B4-BE49-F238E27FC236}">
                <a16:creationId xmlns="" xmlns:a16="http://schemas.microsoft.com/office/drawing/2014/main" id="{0AAC6F98-DE98-FA44-8D39-872690ED58FD}"/>
              </a:ext>
            </a:extLst>
          </p:cNvPr>
          <p:cNvSpPr txBox="1"/>
          <p:nvPr userDrawn="1"/>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spTree>
    <p:extLst>
      <p:ext uri="{BB962C8B-B14F-4D97-AF65-F5344CB8AC3E}">
        <p14:creationId xmlns:p14="http://schemas.microsoft.com/office/powerpoint/2010/main" val="15429390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graphicFrame>
        <p:nvGraphicFramePr>
          <p:cNvPr id="7" name="Table 6">
            <a:extLst>
              <a:ext uri="{FF2B5EF4-FFF2-40B4-BE49-F238E27FC236}">
                <a16:creationId xmlns="" xmlns:a16="http://schemas.microsoft.com/office/drawing/2014/main" id="{5BA0AB86-75A7-554E-9835-D9E30F3233C2}"/>
              </a:ext>
            </a:extLst>
          </p:cNvPr>
          <p:cNvGraphicFramePr>
            <a:graphicFrameLocks noGrp="1"/>
          </p:cNvGraphicFramePr>
          <p:nvPr userDrawn="1">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9" name="Text Placeholder 8">
            <a:extLst>
              <a:ext uri="{FF2B5EF4-FFF2-40B4-BE49-F238E27FC236}">
                <a16:creationId xmlns=""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 xmlns:a16="http://schemas.microsoft.com/office/drawing/2014/main" id="{9C5803DD-6F71-4F43-8676-686F6A0B910E}"/>
              </a:ext>
            </a:extLst>
          </p:cNvPr>
          <p:cNvGraphicFramePr>
            <a:graphicFrameLocks noGrp="1"/>
          </p:cNvGraphicFramePr>
          <p:nvPr userDrawn="1">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4129481148"/>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8FAADC"/>
                    </a:solidFill>
                  </a:tcPr>
                </a:tc>
                <a:extLst>
                  <a:ext uri="{0D108BD9-81ED-4DB2-BD59-A6C34878D82A}">
                    <a16:rowId xmlns="" xmlns:a16="http://schemas.microsoft.com/office/drawing/2014/main" val="3322346361"/>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158844199"/>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83103548"/>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85982183"/>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204163868"/>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582151694"/>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2428086707"/>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496181646"/>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887969453"/>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773784806"/>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659827967"/>
                  </a:ext>
                </a:extLst>
              </a:tr>
            </a:tbl>
          </a:graphicData>
        </a:graphic>
      </p:graphicFrame>
      <p:sp>
        <p:nvSpPr>
          <p:cNvPr id="16" name="Text Placeholder 15">
            <a:extLst>
              <a:ext uri="{FF2B5EF4-FFF2-40B4-BE49-F238E27FC236}">
                <a16:creationId xmlns=""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342349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B88CA8-6D14-42D0-8984-B3754E500A56}" type="datetimeFigureOut">
              <a:rPr lang="en-GB" smtClean="0"/>
              <a:t>15/01/2021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6BEA9-CA82-47CF-A8B1-B4A4B429ED3C}" type="slidenum">
              <a:rPr lang="en-GB" smtClean="0"/>
              <a:t>‹#›</a:t>
            </a:fld>
            <a:endParaRPr lang="en-GB"/>
          </a:p>
        </p:txBody>
      </p:sp>
    </p:spTree>
    <p:extLst>
      <p:ext uri="{BB962C8B-B14F-4D97-AF65-F5344CB8AC3E}">
        <p14:creationId xmlns:p14="http://schemas.microsoft.com/office/powerpoint/2010/main" val="2131215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Home Learning</a:t>
            </a:r>
            <a:endParaRPr lang="en-GB" dirty="0"/>
          </a:p>
        </p:txBody>
      </p:sp>
      <p:sp>
        <p:nvSpPr>
          <p:cNvPr id="3" name="Subtitle 2"/>
          <p:cNvSpPr>
            <a:spLocks noGrp="1"/>
          </p:cNvSpPr>
          <p:nvPr>
            <p:ph type="subTitle" idx="1"/>
          </p:nvPr>
        </p:nvSpPr>
        <p:spPr/>
        <p:txBody>
          <a:bodyPr/>
          <a:lstStyle/>
          <a:p>
            <a:r>
              <a:rPr lang="en-GB" dirty="0" smtClean="0"/>
              <a:t>Year 3  -Week 2</a:t>
            </a:r>
            <a:endParaRPr lang="en-GB" dirty="0"/>
          </a:p>
        </p:txBody>
      </p:sp>
    </p:spTree>
    <p:extLst>
      <p:ext uri="{BB962C8B-B14F-4D97-AF65-F5344CB8AC3E}">
        <p14:creationId xmlns:p14="http://schemas.microsoft.com/office/powerpoint/2010/main" val="1029532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Subtitle 1">
            <a:extLst>
              <a:ext uri="{FF2B5EF4-FFF2-40B4-BE49-F238E27FC236}">
                <a16:creationId xmlns="" xmlns:a16="http://schemas.microsoft.com/office/drawing/2014/main" id="{8EC3230C-370C-4B41-B9ED-BCB463F0FE0D}"/>
              </a:ext>
            </a:extLst>
          </p:cNvPr>
          <p:cNvSpPr>
            <a:spLocks noGrp="1"/>
          </p:cNvSpPr>
          <p:nvPr>
            <p:ph type="subTitle" idx="1"/>
          </p:nvPr>
        </p:nvSpPr>
        <p:spPr/>
        <p:txBody>
          <a:bodyPr anchor="ctr"/>
          <a:lstStyle/>
          <a:p>
            <a:r>
              <a:rPr lang="en-GB" dirty="0"/>
              <a:t> Words with the prefix ’re-’   ‘re-’ means ‘again’ or ‘back.’</a:t>
            </a:r>
          </a:p>
        </p:txBody>
      </p:sp>
      <p:sp>
        <p:nvSpPr>
          <p:cNvPr id="3" name="Text Placeholder 2">
            <a:extLst>
              <a:ext uri="{FF2B5EF4-FFF2-40B4-BE49-F238E27FC236}">
                <a16:creationId xmlns="" xmlns:a16="http://schemas.microsoft.com/office/drawing/2014/main" id="{538DAE2D-5C07-104D-8EF6-27195B5740D4}"/>
              </a:ext>
            </a:extLst>
          </p:cNvPr>
          <p:cNvSpPr>
            <a:spLocks noGrp="1"/>
          </p:cNvSpPr>
          <p:nvPr>
            <p:ph type="body" sz="quarter" idx="13"/>
          </p:nvPr>
        </p:nvSpPr>
        <p:spPr/>
        <p:txBody>
          <a:bodyPr/>
          <a:lstStyle/>
          <a:p>
            <a:r>
              <a:rPr lang="en-GB"/>
              <a:t>3</a:t>
            </a:r>
          </a:p>
        </p:txBody>
      </p:sp>
      <p:sp>
        <p:nvSpPr>
          <p:cNvPr id="4" name="Text Placeholder 3">
            <a:extLst>
              <a:ext uri="{FF2B5EF4-FFF2-40B4-BE49-F238E27FC236}">
                <a16:creationId xmlns="" xmlns:a16="http://schemas.microsoft.com/office/drawing/2014/main" id="{37D95D58-D54B-3346-AC15-07D342AE762F}"/>
              </a:ext>
            </a:extLst>
          </p:cNvPr>
          <p:cNvSpPr>
            <a:spLocks noGrp="1"/>
          </p:cNvSpPr>
          <p:nvPr>
            <p:ph type="body" sz="quarter" idx="14"/>
          </p:nvPr>
        </p:nvSpPr>
        <p:spPr/>
        <p:txBody>
          <a:bodyPr/>
          <a:lstStyle/>
          <a:p>
            <a:r>
              <a:rPr lang="en-GB"/>
              <a:t>7</a:t>
            </a:r>
          </a:p>
        </p:txBody>
      </p:sp>
    </p:spTree>
    <p:extLst>
      <p:ext uri="{BB962C8B-B14F-4D97-AF65-F5344CB8AC3E}">
        <p14:creationId xmlns:p14="http://schemas.microsoft.com/office/powerpoint/2010/main" val="2043337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F6DBE228-6D41-A748-9592-1AE43A5B939D}"/>
              </a:ext>
            </a:extLst>
          </p:cNvPr>
          <p:cNvSpPr>
            <a:spLocks noGrp="1"/>
          </p:cNvSpPr>
          <p:nvPr>
            <p:ph type="body" sz="quarter" idx="13"/>
          </p:nvPr>
        </p:nvSpPr>
        <p:spPr/>
        <p:txBody>
          <a:bodyPr/>
          <a:lstStyle/>
          <a:p>
            <a:r>
              <a:rPr lang="en-GB"/>
              <a:t>3</a:t>
            </a:r>
          </a:p>
        </p:txBody>
      </p:sp>
      <p:sp>
        <p:nvSpPr>
          <p:cNvPr id="3" name="Text Placeholder 2">
            <a:extLst>
              <a:ext uri="{FF2B5EF4-FFF2-40B4-BE49-F238E27FC236}">
                <a16:creationId xmlns="" xmlns:a16="http://schemas.microsoft.com/office/drawing/2014/main" id="{65C2B884-3FE8-CF4F-BAE3-4C745B9084D3}"/>
              </a:ext>
            </a:extLst>
          </p:cNvPr>
          <p:cNvSpPr>
            <a:spLocks noGrp="1"/>
          </p:cNvSpPr>
          <p:nvPr>
            <p:ph type="body" sz="quarter" idx="14"/>
          </p:nvPr>
        </p:nvSpPr>
        <p:spPr/>
        <p:txBody>
          <a:bodyPr/>
          <a:lstStyle/>
          <a:p>
            <a:r>
              <a:rPr lang="en-GB"/>
              <a:t>7</a:t>
            </a:r>
          </a:p>
        </p:txBody>
      </p:sp>
      <p:sp>
        <p:nvSpPr>
          <p:cNvPr id="4" name="Text Placeholder 3">
            <a:extLst>
              <a:ext uri="{FF2B5EF4-FFF2-40B4-BE49-F238E27FC236}">
                <a16:creationId xmlns="" xmlns:a16="http://schemas.microsoft.com/office/drawing/2014/main" id="{47B32AF4-9343-2540-89B6-82250EA03E00}"/>
              </a:ext>
            </a:extLst>
          </p:cNvPr>
          <p:cNvSpPr>
            <a:spLocks noGrp="1"/>
          </p:cNvSpPr>
          <p:nvPr>
            <p:ph type="body" sz="quarter" idx="15"/>
          </p:nvPr>
        </p:nvSpPr>
        <p:spPr/>
        <p:txBody>
          <a:bodyPr/>
          <a:lstStyle/>
          <a:p>
            <a:r>
              <a:rPr lang="en-GB" dirty="0"/>
              <a:t> Words with the prefix ’re-’   ‘re-’ means ‘again’ or ‘back.’</a:t>
            </a:r>
          </a:p>
          <a:p>
            <a:endParaRPr lang="en-GB" dirty="0"/>
          </a:p>
        </p:txBody>
      </p:sp>
      <p:graphicFrame>
        <p:nvGraphicFramePr>
          <p:cNvPr id="7" name="Table Placeholder 6">
            <a:extLst>
              <a:ext uri="{FF2B5EF4-FFF2-40B4-BE49-F238E27FC236}">
                <a16:creationId xmlns="" xmlns:a16="http://schemas.microsoft.com/office/drawing/2014/main" id="{D4514438-BDEC-AA4B-BC27-4CCE78A121F0}"/>
              </a:ext>
            </a:extLst>
          </p:cNvPr>
          <p:cNvGraphicFramePr>
            <a:graphicFrameLocks noGrp="1"/>
          </p:cNvGraphicFramePr>
          <p:nvPr>
            <p:ph type="tbl" sz="quarter" idx="4294967295"/>
            <p:extLst/>
          </p:nvPr>
        </p:nvGraphicFramePr>
        <p:xfrm>
          <a:off x="3429000" y="1311275"/>
          <a:ext cx="8363607" cy="5220758"/>
        </p:xfrm>
        <a:graphic>
          <a:graphicData uri="http://schemas.openxmlformats.org/drawingml/2006/table">
            <a:tbl>
              <a:tblPr firstRow="1" bandRow="1">
                <a:tableStyleId>{5940675A-B579-460E-94D1-54222C63F5DA}</a:tableStyleId>
              </a:tblPr>
              <a:tblGrid>
                <a:gridCol w="1573679">
                  <a:extLst>
                    <a:ext uri="{9D8B030D-6E8A-4147-A177-3AD203B41FA5}">
                      <a16:colId xmlns="" xmlns:a16="http://schemas.microsoft.com/office/drawing/2014/main" val="20000"/>
                    </a:ext>
                  </a:extLst>
                </a:gridCol>
                <a:gridCol w="6789928">
                  <a:extLst>
                    <a:ext uri="{9D8B030D-6E8A-4147-A177-3AD203B41FA5}">
                      <a16:colId xmlns="" xmlns:a16="http://schemas.microsoft.com/office/drawing/2014/main" val="20001"/>
                    </a:ext>
                  </a:extLst>
                </a:gridCol>
              </a:tblGrid>
              <a:tr h="1253931">
                <a:tc>
                  <a:txBody>
                    <a:bodyPr/>
                    <a:lstStyle/>
                    <a:p>
                      <a:r>
                        <a:rPr lang="en-GB" sz="1700" b="0" i="0">
                          <a:latin typeface="Muli" pitchFamily="2" charset="77"/>
                        </a:rPr>
                        <a:t>Introduction</a:t>
                      </a:r>
                    </a:p>
                  </a:txBody>
                  <a:tcPr/>
                </a:tc>
                <a:tc>
                  <a:txBody>
                    <a:bodyPr/>
                    <a:lstStyle/>
                    <a:p>
                      <a:r>
                        <a:rPr lang="en-GB" sz="1700" b="0" i="0">
                          <a:latin typeface="Muli" pitchFamily="2" charset="77"/>
                        </a:rPr>
                        <a:t>Today children will look at words starting with ‘re’.  Ask the children if they can think of any words beginning with ‘re, write some on the board. Can children guess what ‘re’ means?  Explain that it means again or back.</a:t>
                      </a:r>
                    </a:p>
                  </a:txBody>
                  <a:tcPr/>
                </a:tc>
                <a:extLst>
                  <a:ext uri="{0D108BD9-81ED-4DB2-BD59-A6C34878D82A}">
                    <a16:rowId xmlns="" xmlns:a16="http://schemas.microsoft.com/office/drawing/2014/main" val="10000"/>
                  </a:ext>
                </a:extLst>
              </a:tr>
              <a:tr h="1899391">
                <a:tc>
                  <a:txBody>
                    <a:bodyPr/>
                    <a:lstStyle/>
                    <a:p>
                      <a:r>
                        <a:rPr lang="en-GB" sz="1700" b="0" i="0">
                          <a:latin typeface="Muli" pitchFamily="2" charset="77"/>
                        </a:rPr>
                        <a:t>Main Teaching Activity </a:t>
                      </a:r>
                    </a:p>
                  </a:txBody>
                  <a:tcPr/>
                </a:tc>
                <a:tc>
                  <a:txBody>
                    <a:bodyPr/>
                    <a:lstStyle/>
                    <a:p>
                      <a:r>
                        <a:rPr lang="en-GB" sz="1700" b="0" i="0" baseline="0">
                          <a:latin typeface="Muli" pitchFamily="2" charset="77"/>
                        </a:rPr>
                        <a:t>Using the </a:t>
                      </a:r>
                      <a:r>
                        <a:rPr lang="en-GB" sz="1700" b="0" i="0" baseline="0" err="1">
                          <a:latin typeface="Muli" pitchFamily="2" charset="77"/>
                        </a:rPr>
                        <a:t>powerpoint</a:t>
                      </a:r>
                      <a:r>
                        <a:rPr lang="en-GB" sz="1700" b="0" i="0" baseline="0">
                          <a:latin typeface="Muli" pitchFamily="2" charset="77"/>
                        </a:rPr>
                        <a:t> slide, flick quickly through the root words (20-30 seconds per slide) and get children to write the new word by adding ‘re’ and then hold up their whiteboard as soon as they have done it.</a:t>
                      </a:r>
                    </a:p>
                  </a:txBody>
                  <a:tcPr/>
                </a:tc>
                <a:extLst>
                  <a:ext uri="{0D108BD9-81ED-4DB2-BD59-A6C34878D82A}">
                    <a16:rowId xmlns="" xmlns:a16="http://schemas.microsoft.com/office/drawing/2014/main" val="10001"/>
                  </a:ext>
                </a:extLst>
              </a:tr>
              <a:tr h="2067436">
                <a:tc>
                  <a:txBody>
                    <a:bodyPr/>
                    <a:lstStyle/>
                    <a:p>
                      <a:r>
                        <a:rPr lang="en-GB" sz="1700" b="0" i="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baseline="0">
                          <a:latin typeface="Muli" pitchFamily="2" charset="77"/>
                        </a:rPr>
                        <a:t>Give children the definition cards, one set per pair. Ask them to work together to write the word that is being described on the back of the card.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0" i="0" baseline="0">
                        <a:latin typeface="Muli"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baseline="0">
                          <a:latin typeface="Muli" pitchFamily="2" charset="77"/>
                        </a:rPr>
                        <a:t>Share the definitions and practice pronouncing the spellings.</a:t>
                      </a:r>
                    </a:p>
                    <a:p>
                      <a:endParaRPr lang="en-GB" sz="1700" b="0" i="0">
                        <a:latin typeface="Muli" pitchFamily="2" charset="77"/>
                      </a:endParaRPr>
                    </a:p>
                  </a:txBody>
                  <a:tcPr/>
                </a:tc>
                <a:extLst>
                  <a:ext uri="{0D108BD9-81ED-4DB2-BD59-A6C34878D82A}">
                    <a16:rowId xmlns="" xmlns:a16="http://schemas.microsoft.com/office/drawing/2014/main" val="10002"/>
                  </a:ext>
                </a:extLst>
              </a:tr>
            </a:tbl>
          </a:graphicData>
        </a:graphic>
      </p:graphicFrame>
      <p:graphicFrame>
        <p:nvGraphicFramePr>
          <p:cNvPr id="6" name="Table 5">
            <a:extLst>
              <a:ext uri="{FF2B5EF4-FFF2-40B4-BE49-F238E27FC236}">
                <a16:creationId xmlns="" xmlns:a16="http://schemas.microsoft.com/office/drawing/2014/main" id="{D79174B1-3AFA-4074-87A3-640D8F68B2F2}"/>
              </a:ext>
            </a:extLst>
          </p:cNvPr>
          <p:cNvGraphicFramePr>
            <a:graphicFrameLocks noGrp="1"/>
          </p:cNvGraphicFramePr>
          <p:nvPr>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1990358411"/>
                    </a:ext>
                  </a:extLst>
                </a:gridCol>
              </a:tblGrid>
              <a:tr h="457200">
                <a:tc>
                  <a:txBody>
                    <a:bodyPr/>
                    <a:lstStyle/>
                    <a:p>
                      <a:r>
                        <a:rPr lang="en-GB" b="0" i="0">
                          <a:latin typeface="OpenDyslexicAlta" pitchFamily="2" charset="77"/>
                          <a:ea typeface="OpenDyslexic" charset="0"/>
                          <a:cs typeface="OpenDyslexic" charset="0"/>
                        </a:rPr>
                        <a:t>Spellings</a:t>
                      </a:r>
                    </a:p>
                  </a:txBody>
                  <a:tcPr>
                    <a:solidFill>
                      <a:schemeClr val="accent5">
                        <a:lumMod val="60000"/>
                        <a:lumOff val="40000"/>
                      </a:schemeClr>
                    </a:solidFill>
                  </a:tcPr>
                </a:tc>
                <a:extLst>
                  <a:ext uri="{0D108BD9-81ED-4DB2-BD59-A6C34878D82A}">
                    <a16:rowId xmlns="" xmlns:a16="http://schemas.microsoft.com/office/drawing/2014/main" val="903598268"/>
                  </a:ext>
                </a:extLst>
              </a:tr>
              <a:tr h="457200">
                <a:tc>
                  <a:txBody>
                    <a:bodyPr/>
                    <a:lstStyle/>
                    <a:p>
                      <a:r>
                        <a:rPr lang="en-GB" b="0" i="0">
                          <a:latin typeface="OpenDyslexicAlta" pitchFamily="2" charset="77"/>
                          <a:ea typeface="OpenDyslexic" charset="0"/>
                          <a:cs typeface="OpenDyslexic" charset="0"/>
                        </a:rPr>
                        <a:t>redo</a:t>
                      </a:r>
                    </a:p>
                  </a:txBody>
                  <a:tcPr/>
                </a:tc>
                <a:extLst>
                  <a:ext uri="{0D108BD9-81ED-4DB2-BD59-A6C34878D82A}">
                    <a16:rowId xmlns="" xmlns:a16="http://schemas.microsoft.com/office/drawing/2014/main" val="2347286984"/>
                  </a:ext>
                </a:extLst>
              </a:tr>
              <a:tr h="457200">
                <a:tc>
                  <a:txBody>
                    <a:bodyPr/>
                    <a:lstStyle/>
                    <a:p>
                      <a:r>
                        <a:rPr lang="en-GB" b="0" i="0">
                          <a:latin typeface="OpenDyslexicAlta" pitchFamily="2" charset="77"/>
                          <a:ea typeface="OpenDyslexic" charset="0"/>
                          <a:cs typeface="OpenDyslexic" charset="0"/>
                        </a:rPr>
                        <a:t>refresh</a:t>
                      </a:r>
                    </a:p>
                  </a:txBody>
                  <a:tcPr/>
                </a:tc>
                <a:extLst>
                  <a:ext uri="{0D108BD9-81ED-4DB2-BD59-A6C34878D82A}">
                    <a16:rowId xmlns="" xmlns:a16="http://schemas.microsoft.com/office/drawing/2014/main" val="3918063391"/>
                  </a:ext>
                </a:extLst>
              </a:tr>
              <a:tr h="457200">
                <a:tc>
                  <a:txBody>
                    <a:bodyPr/>
                    <a:lstStyle/>
                    <a:p>
                      <a:r>
                        <a:rPr lang="en-GB" b="0" i="0">
                          <a:latin typeface="OpenDyslexicAlta" pitchFamily="2" charset="77"/>
                          <a:ea typeface="OpenDyslexic" charset="0"/>
                          <a:cs typeface="OpenDyslexic" charset="0"/>
                        </a:rPr>
                        <a:t>return</a:t>
                      </a:r>
                    </a:p>
                  </a:txBody>
                  <a:tcPr/>
                </a:tc>
                <a:extLst>
                  <a:ext uri="{0D108BD9-81ED-4DB2-BD59-A6C34878D82A}">
                    <a16:rowId xmlns="" xmlns:a16="http://schemas.microsoft.com/office/drawing/2014/main" val="3898942181"/>
                  </a:ext>
                </a:extLst>
              </a:tr>
              <a:tr h="457200">
                <a:tc>
                  <a:txBody>
                    <a:bodyPr/>
                    <a:lstStyle/>
                    <a:p>
                      <a:r>
                        <a:rPr lang="en-GB" b="0" i="0">
                          <a:latin typeface="OpenDyslexicAlta" pitchFamily="2" charset="77"/>
                          <a:ea typeface="OpenDyslexic" charset="0"/>
                          <a:cs typeface="OpenDyslexic" charset="0"/>
                        </a:rPr>
                        <a:t>reappear</a:t>
                      </a:r>
                    </a:p>
                  </a:txBody>
                  <a:tcPr/>
                </a:tc>
                <a:extLst>
                  <a:ext uri="{0D108BD9-81ED-4DB2-BD59-A6C34878D82A}">
                    <a16:rowId xmlns="" xmlns:a16="http://schemas.microsoft.com/office/drawing/2014/main" val="3950875640"/>
                  </a:ext>
                </a:extLst>
              </a:tr>
              <a:tr h="457200">
                <a:tc>
                  <a:txBody>
                    <a:bodyPr/>
                    <a:lstStyle/>
                    <a:p>
                      <a:r>
                        <a:rPr lang="en-GB" b="0" i="0">
                          <a:latin typeface="OpenDyslexicAlta" pitchFamily="2" charset="77"/>
                          <a:ea typeface="OpenDyslexic" charset="0"/>
                          <a:cs typeface="OpenDyslexic" charset="0"/>
                        </a:rPr>
                        <a:t>redecorate</a:t>
                      </a:r>
                    </a:p>
                  </a:txBody>
                  <a:tcPr/>
                </a:tc>
                <a:extLst>
                  <a:ext uri="{0D108BD9-81ED-4DB2-BD59-A6C34878D82A}">
                    <a16:rowId xmlns="" xmlns:a16="http://schemas.microsoft.com/office/drawing/2014/main" val="3767402431"/>
                  </a:ext>
                </a:extLst>
              </a:tr>
              <a:tr h="457200">
                <a:tc>
                  <a:txBody>
                    <a:bodyPr/>
                    <a:lstStyle/>
                    <a:p>
                      <a:r>
                        <a:rPr lang="en-GB" b="0" i="0">
                          <a:latin typeface="OpenDyslexicAlta" pitchFamily="2" charset="77"/>
                          <a:ea typeface="OpenDyslexic" charset="0"/>
                          <a:cs typeface="OpenDyslexic" charset="0"/>
                        </a:rPr>
                        <a:t>revenge</a:t>
                      </a:r>
                    </a:p>
                  </a:txBody>
                  <a:tcPr/>
                </a:tc>
                <a:extLst>
                  <a:ext uri="{0D108BD9-81ED-4DB2-BD59-A6C34878D82A}">
                    <a16:rowId xmlns="" xmlns:a16="http://schemas.microsoft.com/office/drawing/2014/main" val="2809935397"/>
                  </a:ext>
                </a:extLst>
              </a:tr>
              <a:tr h="457200">
                <a:tc>
                  <a:txBody>
                    <a:bodyPr/>
                    <a:lstStyle/>
                    <a:p>
                      <a:r>
                        <a:rPr lang="en-GB" b="0" i="0">
                          <a:latin typeface="OpenDyslexicAlta" pitchFamily="2" charset="77"/>
                          <a:ea typeface="OpenDyslexic" charset="0"/>
                          <a:cs typeface="OpenDyslexic" charset="0"/>
                        </a:rPr>
                        <a:t>review</a:t>
                      </a:r>
                    </a:p>
                  </a:txBody>
                  <a:tcPr/>
                </a:tc>
                <a:extLst>
                  <a:ext uri="{0D108BD9-81ED-4DB2-BD59-A6C34878D82A}">
                    <a16:rowId xmlns="" xmlns:a16="http://schemas.microsoft.com/office/drawing/2014/main" val="112119554"/>
                  </a:ext>
                </a:extLst>
              </a:tr>
              <a:tr h="457200">
                <a:tc>
                  <a:txBody>
                    <a:bodyPr/>
                    <a:lstStyle/>
                    <a:p>
                      <a:r>
                        <a:rPr lang="en-GB" b="0" i="0">
                          <a:latin typeface="OpenDyslexicAlta" pitchFamily="2" charset="77"/>
                          <a:ea typeface="OpenDyslexic" charset="0"/>
                          <a:cs typeface="OpenDyslexic" charset="0"/>
                        </a:rPr>
                        <a:t>replay</a:t>
                      </a:r>
                    </a:p>
                  </a:txBody>
                  <a:tcPr/>
                </a:tc>
                <a:extLst>
                  <a:ext uri="{0D108BD9-81ED-4DB2-BD59-A6C34878D82A}">
                    <a16:rowId xmlns="" xmlns:a16="http://schemas.microsoft.com/office/drawing/2014/main" val="2209898552"/>
                  </a:ext>
                </a:extLst>
              </a:tr>
              <a:tr h="457200">
                <a:tc>
                  <a:txBody>
                    <a:bodyPr/>
                    <a:lstStyle/>
                    <a:p>
                      <a:r>
                        <a:rPr lang="en-GB" b="0" i="0">
                          <a:latin typeface="OpenDyslexicAlta" pitchFamily="2" charset="77"/>
                          <a:ea typeface="OpenDyslexic" charset="0"/>
                          <a:cs typeface="OpenDyslexic" charset="0"/>
                        </a:rPr>
                        <a:t>reaction</a:t>
                      </a:r>
                    </a:p>
                  </a:txBody>
                  <a:tcPr/>
                </a:tc>
                <a:extLst>
                  <a:ext uri="{0D108BD9-81ED-4DB2-BD59-A6C34878D82A}">
                    <a16:rowId xmlns="" xmlns:a16="http://schemas.microsoft.com/office/drawing/2014/main" val="98554686"/>
                  </a:ext>
                </a:extLst>
              </a:tr>
              <a:tr h="457200">
                <a:tc>
                  <a:txBody>
                    <a:bodyPr/>
                    <a:lstStyle/>
                    <a:p>
                      <a:r>
                        <a:rPr lang="en-GB" b="0" i="0">
                          <a:latin typeface="OpenDyslexicAlta" pitchFamily="2" charset="77"/>
                          <a:ea typeface="OpenDyslexic" charset="0"/>
                          <a:cs typeface="OpenDyslexic" charset="0"/>
                        </a:rPr>
                        <a:t>rebound</a:t>
                      </a:r>
                    </a:p>
                  </a:txBody>
                  <a:tcPr/>
                </a:tc>
                <a:extLst>
                  <a:ext uri="{0D108BD9-81ED-4DB2-BD59-A6C34878D82A}">
                    <a16:rowId xmlns="" xmlns:a16="http://schemas.microsoft.com/office/drawing/2014/main" val="615534220"/>
                  </a:ext>
                </a:extLst>
              </a:tr>
            </a:tbl>
          </a:graphicData>
        </a:graphic>
      </p:graphicFrame>
    </p:spTree>
    <p:extLst>
      <p:ext uri="{BB962C8B-B14F-4D97-AF65-F5344CB8AC3E}">
        <p14:creationId xmlns:p14="http://schemas.microsoft.com/office/powerpoint/2010/main" val="2947691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latin typeface="OpenDyslexicAlta" pitchFamily="2" charset="77"/>
              </a:rPr>
              <a:t>play</a:t>
            </a:r>
          </a:p>
        </p:txBody>
      </p:sp>
    </p:spTree>
    <p:extLst>
      <p:ext uri="{BB962C8B-B14F-4D97-AF65-F5344CB8AC3E}">
        <p14:creationId xmlns:p14="http://schemas.microsoft.com/office/powerpoint/2010/main" val="1490045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solidFill>
                  <a:srgbClr val="FF3860"/>
                </a:solidFill>
                <a:latin typeface="OpenDyslexicAlta" pitchFamily="2" charset="77"/>
              </a:rPr>
              <a:t>replay</a:t>
            </a:r>
          </a:p>
        </p:txBody>
      </p:sp>
      <p:sp>
        <p:nvSpPr>
          <p:cNvPr id="3" name="TextBox 2">
            <a:extLst>
              <a:ext uri="{FF2B5EF4-FFF2-40B4-BE49-F238E27FC236}">
                <a16:creationId xmlns="" xmlns:a16="http://schemas.microsoft.com/office/drawing/2014/main" id="{FB642C20-C57F-4739-859B-EEAC4E4F0C45}"/>
              </a:ext>
            </a:extLst>
          </p:cNvPr>
          <p:cNvSpPr txBox="1"/>
          <p:nvPr/>
        </p:nvSpPr>
        <p:spPr>
          <a:xfrm>
            <a:off x="594360" y="2057400"/>
            <a:ext cx="2240280" cy="400110"/>
          </a:xfrm>
          <a:prstGeom prst="rect">
            <a:avLst/>
          </a:prstGeom>
          <a:noFill/>
        </p:spPr>
        <p:txBody>
          <a:bodyPr wrap="square" rtlCol="0">
            <a:spAutoFit/>
          </a:bodyPr>
          <a:lstStyle/>
          <a:p>
            <a:r>
              <a:rPr lang="en-GB" sz="2000">
                <a:solidFill>
                  <a:srgbClr val="FF3860"/>
                </a:solidFill>
                <a:latin typeface="Muli" panose="020B0604020202020204" charset="0"/>
              </a:rPr>
              <a:t>Answer: </a:t>
            </a:r>
          </a:p>
        </p:txBody>
      </p:sp>
    </p:spTree>
    <p:extLst>
      <p:ext uri="{BB962C8B-B14F-4D97-AF65-F5344CB8AC3E}">
        <p14:creationId xmlns:p14="http://schemas.microsoft.com/office/powerpoint/2010/main" val="2842275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latin typeface="OpenDyslexicAlta" pitchFamily="2" charset="77"/>
              </a:rPr>
              <a:t>fresh</a:t>
            </a:r>
          </a:p>
        </p:txBody>
      </p:sp>
    </p:spTree>
    <p:extLst>
      <p:ext uri="{BB962C8B-B14F-4D97-AF65-F5344CB8AC3E}">
        <p14:creationId xmlns:p14="http://schemas.microsoft.com/office/powerpoint/2010/main" val="2541902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solidFill>
                  <a:srgbClr val="FF3860"/>
                </a:solidFill>
                <a:latin typeface="OpenDyslexicAlta" pitchFamily="2" charset="77"/>
              </a:rPr>
              <a:t>refresh</a:t>
            </a:r>
          </a:p>
        </p:txBody>
      </p:sp>
      <p:sp>
        <p:nvSpPr>
          <p:cNvPr id="4" name="TextBox 3">
            <a:extLst>
              <a:ext uri="{FF2B5EF4-FFF2-40B4-BE49-F238E27FC236}">
                <a16:creationId xmlns="" xmlns:a16="http://schemas.microsoft.com/office/drawing/2014/main" id="{A359013E-1C6E-49A5-A4DF-84783CCADCC8}"/>
              </a:ext>
            </a:extLst>
          </p:cNvPr>
          <p:cNvSpPr txBox="1"/>
          <p:nvPr/>
        </p:nvSpPr>
        <p:spPr>
          <a:xfrm>
            <a:off x="594360" y="2057400"/>
            <a:ext cx="2240280" cy="400110"/>
          </a:xfrm>
          <a:prstGeom prst="rect">
            <a:avLst/>
          </a:prstGeom>
          <a:noFill/>
        </p:spPr>
        <p:txBody>
          <a:bodyPr wrap="square" rtlCol="0">
            <a:spAutoFit/>
          </a:bodyPr>
          <a:lstStyle/>
          <a:p>
            <a:r>
              <a:rPr lang="en-GB" sz="2000">
                <a:solidFill>
                  <a:srgbClr val="FF3860"/>
                </a:solidFill>
                <a:latin typeface="Muli" panose="020B0604020202020204" charset="0"/>
              </a:rPr>
              <a:t>Answer: </a:t>
            </a:r>
          </a:p>
        </p:txBody>
      </p:sp>
    </p:spTree>
    <p:extLst>
      <p:ext uri="{BB962C8B-B14F-4D97-AF65-F5344CB8AC3E}">
        <p14:creationId xmlns:p14="http://schemas.microsoft.com/office/powerpoint/2010/main" val="2613439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latin typeface="OpenDyslexicAlta" pitchFamily="2" charset="77"/>
              </a:rPr>
              <a:t>appear</a:t>
            </a:r>
          </a:p>
        </p:txBody>
      </p:sp>
    </p:spTree>
    <p:extLst>
      <p:ext uri="{BB962C8B-B14F-4D97-AF65-F5344CB8AC3E}">
        <p14:creationId xmlns:p14="http://schemas.microsoft.com/office/powerpoint/2010/main" val="613156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5071068" cy="1200329"/>
          </a:xfrm>
          <a:prstGeom prst="rect">
            <a:avLst/>
          </a:prstGeom>
          <a:noFill/>
        </p:spPr>
        <p:txBody>
          <a:bodyPr wrap="square" rtlCol="0">
            <a:spAutoFit/>
          </a:bodyPr>
          <a:lstStyle/>
          <a:p>
            <a:pPr algn="ctr"/>
            <a:r>
              <a:rPr lang="en-GB" sz="7200">
                <a:solidFill>
                  <a:srgbClr val="FF3860"/>
                </a:solidFill>
                <a:latin typeface="OpenDyslexicAlta" pitchFamily="2" charset="77"/>
              </a:rPr>
              <a:t>reappear</a:t>
            </a:r>
          </a:p>
        </p:txBody>
      </p:sp>
      <p:sp>
        <p:nvSpPr>
          <p:cNvPr id="4" name="TextBox 3">
            <a:extLst>
              <a:ext uri="{FF2B5EF4-FFF2-40B4-BE49-F238E27FC236}">
                <a16:creationId xmlns="" xmlns:a16="http://schemas.microsoft.com/office/drawing/2014/main" id="{91BB9453-FB2B-4086-94CF-4A4C9355BC40}"/>
              </a:ext>
            </a:extLst>
          </p:cNvPr>
          <p:cNvSpPr txBox="1"/>
          <p:nvPr/>
        </p:nvSpPr>
        <p:spPr>
          <a:xfrm>
            <a:off x="594360" y="2057400"/>
            <a:ext cx="2240280" cy="400110"/>
          </a:xfrm>
          <a:prstGeom prst="rect">
            <a:avLst/>
          </a:prstGeom>
          <a:noFill/>
        </p:spPr>
        <p:txBody>
          <a:bodyPr wrap="square" rtlCol="0">
            <a:spAutoFit/>
          </a:bodyPr>
          <a:lstStyle/>
          <a:p>
            <a:r>
              <a:rPr lang="en-GB" sz="2000">
                <a:solidFill>
                  <a:srgbClr val="FF3860"/>
                </a:solidFill>
                <a:latin typeface="Muli" panose="020B0604020202020204" charset="0"/>
              </a:rPr>
              <a:t>Answer: </a:t>
            </a:r>
          </a:p>
        </p:txBody>
      </p:sp>
    </p:spTree>
    <p:extLst>
      <p:ext uri="{BB962C8B-B14F-4D97-AF65-F5344CB8AC3E}">
        <p14:creationId xmlns:p14="http://schemas.microsoft.com/office/powerpoint/2010/main" val="1550145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latin typeface="OpenDyslexicAlta" pitchFamily="2" charset="77"/>
              </a:rPr>
              <a:t>view</a:t>
            </a:r>
          </a:p>
        </p:txBody>
      </p:sp>
    </p:spTree>
    <p:extLst>
      <p:ext uri="{BB962C8B-B14F-4D97-AF65-F5344CB8AC3E}">
        <p14:creationId xmlns:p14="http://schemas.microsoft.com/office/powerpoint/2010/main" val="1158058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solidFill>
                  <a:srgbClr val="FF3860"/>
                </a:solidFill>
                <a:latin typeface="OpenDyslexicAlta" pitchFamily="2" charset="77"/>
              </a:rPr>
              <a:t>review</a:t>
            </a:r>
          </a:p>
        </p:txBody>
      </p:sp>
      <p:sp>
        <p:nvSpPr>
          <p:cNvPr id="4" name="TextBox 3">
            <a:extLst>
              <a:ext uri="{FF2B5EF4-FFF2-40B4-BE49-F238E27FC236}">
                <a16:creationId xmlns="" xmlns:a16="http://schemas.microsoft.com/office/drawing/2014/main" id="{E36FA125-4E98-46E0-B1E8-4115874AA399}"/>
              </a:ext>
            </a:extLst>
          </p:cNvPr>
          <p:cNvSpPr txBox="1"/>
          <p:nvPr/>
        </p:nvSpPr>
        <p:spPr>
          <a:xfrm>
            <a:off x="594360" y="2057400"/>
            <a:ext cx="2240280" cy="400110"/>
          </a:xfrm>
          <a:prstGeom prst="rect">
            <a:avLst/>
          </a:prstGeom>
          <a:noFill/>
        </p:spPr>
        <p:txBody>
          <a:bodyPr wrap="square" rtlCol="0">
            <a:spAutoFit/>
          </a:bodyPr>
          <a:lstStyle/>
          <a:p>
            <a:r>
              <a:rPr lang="en-GB" sz="2000" dirty="0">
                <a:solidFill>
                  <a:srgbClr val="FF3860"/>
                </a:solidFill>
                <a:latin typeface="Muli" panose="020B0604020202020204" charset="0"/>
              </a:rPr>
              <a:t>Answer: </a:t>
            </a:r>
          </a:p>
        </p:txBody>
      </p:sp>
    </p:spTree>
    <p:extLst>
      <p:ext uri="{BB962C8B-B14F-4D97-AF65-F5344CB8AC3E}">
        <p14:creationId xmlns:p14="http://schemas.microsoft.com/office/powerpoint/2010/main" val="3572955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2580" y="2705483"/>
            <a:ext cx="4666839" cy="1200329"/>
          </a:xfrm>
          <a:prstGeom prst="rect">
            <a:avLst/>
          </a:prstGeom>
          <a:noFill/>
        </p:spPr>
        <p:txBody>
          <a:bodyPr wrap="square" rtlCol="0">
            <a:spAutoFit/>
          </a:bodyPr>
          <a:lstStyle/>
          <a:p>
            <a:pPr algn="ctr"/>
            <a:r>
              <a:rPr lang="en-GB" sz="7200">
                <a:latin typeface="OpenDyslexicAlta" pitchFamily="2" charset="77"/>
              </a:rPr>
              <a:t>decorate</a:t>
            </a:r>
          </a:p>
        </p:txBody>
      </p:sp>
    </p:spTree>
    <p:extLst>
      <p:ext uri="{BB962C8B-B14F-4D97-AF65-F5344CB8AC3E}">
        <p14:creationId xmlns:p14="http://schemas.microsoft.com/office/powerpoint/2010/main" val="841939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2832940" y="2705483"/>
            <a:ext cx="6082460" cy="1200329"/>
          </a:xfrm>
          <a:prstGeom prst="rect">
            <a:avLst/>
          </a:prstGeom>
          <a:noFill/>
        </p:spPr>
        <p:txBody>
          <a:bodyPr wrap="square" rtlCol="0">
            <a:spAutoFit/>
          </a:bodyPr>
          <a:lstStyle/>
          <a:p>
            <a:pPr algn="ctr"/>
            <a:r>
              <a:rPr lang="en-GB" sz="7200">
                <a:solidFill>
                  <a:srgbClr val="FF3860"/>
                </a:solidFill>
                <a:latin typeface="OpenDyslexicAlta" pitchFamily="2" charset="77"/>
              </a:rPr>
              <a:t>redecorate</a:t>
            </a:r>
          </a:p>
        </p:txBody>
      </p:sp>
      <p:sp>
        <p:nvSpPr>
          <p:cNvPr id="4" name="TextBox 3">
            <a:extLst>
              <a:ext uri="{FF2B5EF4-FFF2-40B4-BE49-F238E27FC236}">
                <a16:creationId xmlns="" xmlns:a16="http://schemas.microsoft.com/office/drawing/2014/main" id="{2C364991-9509-4B43-BFAE-23B322A5E631}"/>
              </a:ext>
            </a:extLst>
          </p:cNvPr>
          <p:cNvSpPr txBox="1"/>
          <p:nvPr/>
        </p:nvSpPr>
        <p:spPr>
          <a:xfrm>
            <a:off x="594360" y="2057400"/>
            <a:ext cx="2240280" cy="400110"/>
          </a:xfrm>
          <a:prstGeom prst="rect">
            <a:avLst/>
          </a:prstGeom>
          <a:noFill/>
        </p:spPr>
        <p:txBody>
          <a:bodyPr wrap="square" rtlCol="0">
            <a:spAutoFit/>
          </a:bodyPr>
          <a:lstStyle/>
          <a:p>
            <a:r>
              <a:rPr lang="en-GB" sz="2000" dirty="0">
                <a:solidFill>
                  <a:srgbClr val="FF3860"/>
                </a:solidFill>
                <a:latin typeface="Muli" panose="020B0604020202020204" charset="0"/>
              </a:rPr>
              <a:t>Answer: </a:t>
            </a:r>
          </a:p>
        </p:txBody>
      </p:sp>
    </p:spTree>
    <p:extLst>
      <p:ext uri="{BB962C8B-B14F-4D97-AF65-F5344CB8AC3E}">
        <p14:creationId xmlns:p14="http://schemas.microsoft.com/office/powerpoint/2010/main" val="1191930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latin typeface="OpenDyslexicAlta" pitchFamily="2" charset="77"/>
              </a:rPr>
              <a:t>action</a:t>
            </a:r>
          </a:p>
        </p:txBody>
      </p:sp>
    </p:spTree>
    <p:extLst>
      <p:ext uri="{BB962C8B-B14F-4D97-AF65-F5344CB8AC3E}">
        <p14:creationId xmlns:p14="http://schemas.microsoft.com/office/powerpoint/2010/main" val="57807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1D861-21DB-4BA9-B25E-79F01A4824DA}"/>
              </a:ext>
            </a:extLst>
          </p:cNvPr>
          <p:cNvSpPr>
            <a:spLocks noGrp="1"/>
          </p:cNvSpPr>
          <p:nvPr>
            <p:ph type="title"/>
          </p:nvPr>
        </p:nvSpPr>
        <p:spPr>
          <a:xfrm>
            <a:off x="424368" y="649811"/>
            <a:ext cx="8780813" cy="988003"/>
          </a:xfrm>
        </p:spPr>
        <p:txBody>
          <a:bodyPr>
            <a:normAutofit fontScale="90000"/>
          </a:bodyPr>
          <a:lstStyle/>
          <a:p>
            <a:r>
              <a:rPr lang="en-GB" sz="3600">
                <a:latin typeface="OpenDyslexicAlta" pitchFamily="2" charset="77"/>
              </a:rPr>
              <a:t>Add ‘re’ to the word below, write it on your white board as quickly as you can and hold it up!</a:t>
            </a:r>
          </a:p>
        </p:txBody>
      </p:sp>
      <p:sp>
        <p:nvSpPr>
          <p:cNvPr id="9" name="TextBox 8">
            <a:extLst>
              <a:ext uri="{FF2B5EF4-FFF2-40B4-BE49-F238E27FC236}">
                <a16:creationId xmlns="" xmlns:a16="http://schemas.microsoft.com/office/drawing/2014/main" id="{37C629F3-FE2B-4E57-B209-E93E969204D7}"/>
              </a:ext>
            </a:extLst>
          </p:cNvPr>
          <p:cNvSpPr txBox="1"/>
          <p:nvPr/>
        </p:nvSpPr>
        <p:spPr>
          <a:xfrm>
            <a:off x="3768132" y="2692957"/>
            <a:ext cx="4330839" cy="1200329"/>
          </a:xfrm>
          <a:prstGeom prst="rect">
            <a:avLst/>
          </a:prstGeom>
          <a:noFill/>
        </p:spPr>
        <p:txBody>
          <a:bodyPr wrap="square" rtlCol="0">
            <a:spAutoFit/>
          </a:bodyPr>
          <a:lstStyle/>
          <a:p>
            <a:pPr algn="ctr"/>
            <a:r>
              <a:rPr lang="en-GB" sz="7200">
                <a:solidFill>
                  <a:srgbClr val="FF3860"/>
                </a:solidFill>
                <a:latin typeface="OpenDyslexicAlta" pitchFamily="2" charset="77"/>
              </a:rPr>
              <a:t>reaction</a:t>
            </a:r>
          </a:p>
        </p:txBody>
      </p:sp>
      <p:sp>
        <p:nvSpPr>
          <p:cNvPr id="4" name="TextBox 3">
            <a:extLst>
              <a:ext uri="{FF2B5EF4-FFF2-40B4-BE49-F238E27FC236}">
                <a16:creationId xmlns="" xmlns:a16="http://schemas.microsoft.com/office/drawing/2014/main" id="{C63156C7-A7BE-402B-85AC-1CE02DCDE7B4}"/>
              </a:ext>
            </a:extLst>
          </p:cNvPr>
          <p:cNvSpPr txBox="1"/>
          <p:nvPr/>
        </p:nvSpPr>
        <p:spPr>
          <a:xfrm>
            <a:off x="594360" y="2057400"/>
            <a:ext cx="2240280" cy="400110"/>
          </a:xfrm>
          <a:prstGeom prst="rect">
            <a:avLst/>
          </a:prstGeom>
          <a:noFill/>
        </p:spPr>
        <p:txBody>
          <a:bodyPr wrap="square" rtlCol="0">
            <a:spAutoFit/>
          </a:bodyPr>
          <a:lstStyle/>
          <a:p>
            <a:r>
              <a:rPr lang="en-GB" sz="2000">
                <a:solidFill>
                  <a:srgbClr val="FF3860"/>
                </a:solidFill>
                <a:latin typeface="Muli" panose="020B0604020202020204" charset="0"/>
              </a:rPr>
              <a:t>Answer: </a:t>
            </a:r>
          </a:p>
        </p:txBody>
      </p:sp>
    </p:spTree>
    <p:extLst>
      <p:ext uri="{BB962C8B-B14F-4D97-AF65-F5344CB8AC3E}">
        <p14:creationId xmlns:p14="http://schemas.microsoft.com/office/powerpoint/2010/main" val="2800830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76A859D-17CA-AE45-8AD8-D6721354A997}"/>
              </a:ext>
            </a:extLst>
          </p:cNvPr>
          <p:cNvSpPr>
            <a:spLocks noGrp="1"/>
          </p:cNvSpPr>
          <p:nvPr>
            <p:ph type="title"/>
          </p:nvPr>
        </p:nvSpPr>
        <p:spPr>
          <a:xfrm>
            <a:off x="652305" y="818621"/>
            <a:ext cx="10515600" cy="1325563"/>
          </a:xfrm>
        </p:spPr>
        <p:txBody>
          <a:bodyPr>
            <a:noAutofit/>
          </a:bodyPr>
          <a:lstStyle/>
          <a:p>
            <a:r>
              <a:rPr lang="en-GB" sz="2400"/>
              <a:t>Print one set of cards for each pair</a:t>
            </a:r>
          </a:p>
        </p:txBody>
      </p:sp>
      <p:graphicFrame>
        <p:nvGraphicFramePr>
          <p:cNvPr id="4" name="Table 3">
            <a:extLst>
              <a:ext uri="{FF2B5EF4-FFF2-40B4-BE49-F238E27FC236}">
                <a16:creationId xmlns="" xmlns:a16="http://schemas.microsoft.com/office/drawing/2014/main" id="{A06A7672-06BF-441A-85EC-39185E632EAA}"/>
              </a:ext>
            </a:extLst>
          </p:cNvPr>
          <p:cNvGraphicFramePr>
            <a:graphicFrameLocks noGrp="1"/>
          </p:cNvGraphicFramePr>
          <p:nvPr>
            <p:extLst/>
          </p:nvPr>
        </p:nvGraphicFramePr>
        <p:xfrm>
          <a:off x="885825" y="2658449"/>
          <a:ext cx="10420350" cy="3253836"/>
        </p:xfrm>
        <a:graphic>
          <a:graphicData uri="http://schemas.openxmlformats.org/drawingml/2006/table">
            <a:tbl>
              <a:tblPr firstRow="1" bandRow="1">
                <a:tableStyleId>{5940675A-B579-460E-94D1-54222C63F5DA}</a:tableStyleId>
              </a:tblPr>
              <a:tblGrid>
                <a:gridCol w="2084070">
                  <a:extLst>
                    <a:ext uri="{9D8B030D-6E8A-4147-A177-3AD203B41FA5}">
                      <a16:colId xmlns="" xmlns:a16="http://schemas.microsoft.com/office/drawing/2014/main" val="3529516601"/>
                    </a:ext>
                  </a:extLst>
                </a:gridCol>
                <a:gridCol w="2084070">
                  <a:extLst>
                    <a:ext uri="{9D8B030D-6E8A-4147-A177-3AD203B41FA5}">
                      <a16:colId xmlns="" xmlns:a16="http://schemas.microsoft.com/office/drawing/2014/main" val="345942729"/>
                    </a:ext>
                  </a:extLst>
                </a:gridCol>
                <a:gridCol w="2084070">
                  <a:extLst>
                    <a:ext uri="{9D8B030D-6E8A-4147-A177-3AD203B41FA5}">
                      <a16:colId xmlns="" xmlns:a16="http://schemas.microsoft.com/office/drawing/2014/main" val="185187011"/>
                    </a:ext>
                  </a:extLst>
                </a:gridCol>
                <a:gridCol w="2084070">
                  <a:extLst>
                    <a:ext uri="{9D8B030D-6E8A-4147-A177-3AD203B41FA5}">
                      <a16:colId xmlns="" xmlns:a16="http://schemas.microsoft.com/office/drawing/2014/main" val="3871539845"/>
                    </a:ext>
                  </a:extLst>
                </a:gridCol>
                <a:gridCol w="2084070">
                  <a:extLst>
                    <a:ext uri="{9D8B030D-6E8A-4147-A177-3AD203B41FA5}">
                      <a16:colId xmlns="" xmlns:a16="http://schemas.microsoft.com/office/drawing/2014/main" val="3117844603"/>
                    </a:ext>
                  </a:extLst>
                </a:gridCol>
              </a:tblGrid>
              <a:tr h="1650504">
                <a:tc>
                  <a:txBody>
                    <a:bodyPr/>
                    <a:lstStyle/>
                    <a:p>
                      <a:pPr algn="ctr" fontAlgn="t"/>
                      <a:r>
                        <a:rPr lang="en-GB" sz="2000" b="0" i="0">
                          <a:latin typeface="OpenDyslexicAlta" pitchFamily="2" charset="77"/>
                        </a:rPr>
                        <a:t>To do something again.</a:t>
                      </a:r>
                    </a:p>
                  </a:txBody>
                  <a:tcPr anchor="ctr"/>
                </a:tc>
                <a:tc>
                  <a:txBody>
                    <a:bodyPr/>
                    <a:lstStyle/>
                    <a:p>
                      <a:pPr algn="ctr"/>
                      <a:r>
                        <a:rPr lang="en-GB" sz="2000" b="0" i="0">
                          <a:latin typeface="OpenDyslexicAlta" pitchFamily="2" charset="77"/>
                        </a:rPr>
                        <a:t>To freshen something up.</a:t>
                      </a:r>
                    </a:p>
                  </a:txBody>
                  <a:tcPr anchor="ctr"/>
                </a:tc>
                <a:tc>
                  <a:txBody>
                    <a:bodyPr/>
                    <a:lstStyle/>
                    <a:p>
                      <a:pPr algn="ctr"/>
                      <a:r>
                        <a:rPr lang="en-GB" sz="2000" b="0" i="0">
                          <a:latin typeface="OpenDyslexicAlta" pitchFamily="2" charset="77"/>
                        </a:rPr>
                        <a:t>If something makes you jump, this is a __________.</a:t>
                      </a:r>
                    </a:p>
                  </a:txBody>
                  <a:tcPr anchor="ctr"/>
                </a:tc>
                <a:tc>
                  <a:txBody>
                    <a:bodyPr/>
                    <a:lstStyle/>
                    <a:p>
                      <a:pPr algn="ctr"/>
                      <a:r>
                        <a:rPr lang="en-GB" sz="2000" b="0" i="0">
                          <a:latin typeface="OpenDyslexicAlta" pitchFamily="2" charset="77"/>
                        </a:rPr>
                        <a:t>To appear again.</a:t>
                      </a:r>
                    </a:p>
                  </a:txBody>
                  <a:tcPr anchor="ctr"/>
                </a:tc>
                <a:tc>
                  <a:txBody>
                    <a:bodyPr/>
                    <a:lstStyle/>
                    <a:p>
                      <a:pPr algn="ctr"/>
                      <a:r>
                        <a:rPr lang="en-GB" sz="2000" b="0" i="0">
                          <a:latin typeface="OpenDyslexicAlta" pitchFamily="2" charset="77"/>
                        </a:rPr>
                        <a:t>To get someone back for something they did.</a:t>
                      </a:r>
                    </a:p>
                  </a:txBody>
                  <a:tcPr anchor="ctr"/>
                </a:tc>
                <a:extLst>
                  <a:ext uri="{0D108BD9-81ED-4DB2-BD59-A6C34878D82A}">
                    <a16:rowId xmlns="" xmlns:a16="http://schemas.microsoft.com/office/drawing/2014/main" val="2756955956"/>
                  </a:ext>
                </a:extLst>
              </a:tr>
              <a:tr h="1603332">
                <a:tc>
                  <a:txBody>
                    <a:bodyPr/>
                    <a:lstStyle/>
                    <a:p>
                      <a:pPr algn="ctr"/>
                      <a:r>
                        <a:rPr lang="en-GB" sz="2000" b="0" i="0">
                          <a:latin typeface="OpenDyslexicAlta" pitchFamily="2" charset="77"/>
                        </a:rPr>
                        <a:t>To bounce back. </a:t>
                      </a:r>
                    </a:p>
                  </a:txBody>
                  <a:tcPr anchor="ctr"/>
                </a:tc>
                <a:tc>
                  <a:txBody>
                    <a:bodyPr/>
                    <a:lstStyle/>
                    <a:p>
                      <a:pPr algn="ctr"/>
                      <a:r>
                        <a:rPr lang="en-GB" sz="2000" b="0" i="0">
                          <a:latin typeface="OpenDyslexicAlta" pitchFamily="2" charset="77"/>
                        </a:rPr>
                        <a:t>To go back somewhere.</a:t>
                      </a:r>
                    </a:p>
                  </a:txBody>
                  <a:tcPr anchor="ctr"/>
                </a:tc>
                <a:tc>
                  <a:txBody>
                    <a:bodyPr/>
                    <a:lstStyle/>
                    <a:p>
                      <a:pPr algn="ctr"/>
                      <a:r>
                        <a:rPr lang="en-GB" sz="2000" b="0" i="0">
                          <a:latin typeface="OpenDyslexicAlta" pitchFamily="2" charset="77"/>
                        </a:rPr>
                        <a:t>To play it again.</a:t>
                      </a:r>
                    </a:p>
                  </a:txBody>
                  <a:tcPr anchor="ctr"/>
                </a:tc>
                <a:tc>
                  <a:txBody>
                    <a:bodyPr/>
                    <a:lstStyle/>
                    <a:p>
                      <a:pPr algn="ctr"/>
                      <a:r>
                        <a:rPr lang="en-GB" sz="2000" b="0" i="0">
                          <a:latin typeface="OpenDyslexicAlta" pitchFamily="2" charset="77"/>
                        </a:rPr>
                        <a:t>To give your opinion on something.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i="0">
                          <a:latin typeface="OpenDyslexicAlta" pitchFamily="2" charset="77"/>
                        </a:rPr>
                        <a:t>To decorate something again.</a:t>
                      </a:r>
                    </a:p>
                  </a:txBody>
                  <a:tcPr anchor="ctr"/>
                </a:tc>
                <a:extLst>
                  <a:ext uri="{0D108BD9-81ED-4DB2-BD59-A6C34878D82A}">
                    <a16:rowId xmlns="" xmlns:a16="http://schemas.microsoft.com/office/drawing/2014/main" val="2964611663"/>
                  </a:ext>
                </a:extLst>
              </a:tr>
            </a:tbl>
          </a:graphicData>
        </a:graphic>
      </p:graphicFrame>
    </p:spTree>
    <p:extLst>
      <p:ext uri="{BB962C8B-B14F-4D97-AF65-F5344CB8AC3E}">
        <p14:creationId xmlns:p14="http://schemas.microsoft.com/office/powerpoint/2010/main" val="1869148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 xmlns:a16="http://schemas.microsoft.com/office/drawing/2014/main" val="20000"/>
                    </a:ext>
                  </a:extLst>
                </a:gridCol>
                <a:gridCol w="1858433">
                  <a:extLst>
                    <a:ext uri="{9D8B030D-6E8A-4147-A177-3AD203B41FA5}">
                      <a16:colId xmlns="" xmlns:a16="http://schemas.microsoft.com/office/drawing/2014/main" val="20001"/>
                    </a:ext>
                  </a:extLst>
                </a:gridCol>
                <a:gridCol w="1858433">
                  <a:extLst>
                    <a:ext uri="{9D8B030D-6E8A-4147-A177-3AD203B41FA5}">
                      <a16:colId xmlns="" xmlns:a16="http://schemas.microsoft.com/office/drawing/2014/main" val="20002"/>
                    </a:ext>
                  </a:extLst>
                </a:gridCol>
                <a:gridCol w="1858433">
                  <a:extLst>
                    <a:ext uri="{9D8B030D-6E8A-4147-A177-3AD203B41FA5}">
                      <a16:colId xmlns="" xmlns:a16="http://schemas.microsoft.com/office/drawing/2014/main" val="20003"/>
                    </a:ext>
                  </a:extLst>
                </a:gridCol>
                <a:gridCol w="1858433">
                  <a:extLst>
                    <a:ext uri="{9D8B030D-6E8A-4147-A177-3AD203B41FA5}">
                      <a16:colId xmlns="" xmlns:a16="http://schemas.microsoft.com/office/drawing/2014/main" val="162913437"/>
                    </a:ext>
                  </a:extLst>
                </a:gridCol>
                <a:gridCol w="1858433">
                  <a:extLst>
                    <a:ext uri="{9D8B030D-6E8A-4147-A177-3AD203B41FA5}">
                      <a16:colId xmlns="" xmlns:a16="http://schemas.microsoft.com/office/drawing/2014/main" val="3212176019"/>
                    </a:ext>
                  </a:extLst>
                </a:gridCol>
              </a:tblGrid>
              <a:tr h="457200">
                <a:tc>
                  <a:txBody>
                    <a:bodyPr/>
                    <a:lstStyle/>
                    <a:p>
                      <a:r>
                        <a:rPr lang="en-GB" b="0" i="0">
                          <a:latin typeface="OpenDyslexicAlta" pitchFamily="2" charset="77"/>
                          <a:ea typeface="OpenDyslexic" charset="0"/>
                          <a:cs typeface="OpenDyslexic" charset="0"/>
                        </a:rPr>
                        <a:t>Spellings</a:t>
                      </a:r>
                    </a:p>
                  </a:txBody>
                  <a:tcPr>
                    <a:solidFill>
                      <a:schemeClr val="accent5">
                        <a:lumMod val="60000"/>
                        <a:lumOff val="40000"/>
                      </a:schemeClr>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a:solidFill>
                      <a:schemeClr val="accent5">
                        <a:lumMod val="60000"/>
                        <a:lumOff val="40000"/>
                      </a:schemeClr>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a:solidFill>
                      <a:schemeClr val="accent5">
                        <a:lumMod val="60000"/>
                        <a:lumOff val="40000"/>
                      </a:schemeClr>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chemeClr val="accent5">
                        <a:lumMod val="60000"/>
                        <a:lumOff val="40000"/>
                      </a:schemeClr>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5">
                        <a:lumMod val="60000"/>
                        <a:lumOff val="40000"/>
                      </a:schemeClr>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chemeClr val="accent5">
                        <a:lumMod val="60000"/>
                        <a:lumOff val="40000"/>
                      </a:schemeClr>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redo</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refresh</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return</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reappear</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redecorate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revenge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review</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replay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reaction</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rebound</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dirty="0">
                          <a:latin typeface="Muli" pitchFamily="2" charset="77"/>
                        </a:rPr>
                        <a:t>Stage: 3</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 Words with the prefix ’re-’   ‘re-’ means ‘again’ or ‘back.’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7</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1580676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508000" y="1356527"/>
          <a:ext cx="2787650" cy="5272869"/>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700869">
                <a:tc>
                  <a:txBody>
                    <a:bodyPr/>
                    <a:lstStyle/>
                    <a:p>
                      <a:r>
                        <a:rPr lang="en-GB" b="0" i="0">
                          <a:latin typeface="OpenDyslexicAlta" pitchFamily="2" charset="77"/>
                          <a:ea typeface="OpenDyslexic" charset="0"/>
                          <a:cs typeface="OpenDyslexic" charset="0"/>
                        </a:rPr>
                        <a:t>Spellings</a:t>
                      </a:r>
                    </a:p>
                  </a:txBody>
                  <a:tcPr>
                    <a:solidFill>
                      <a:schemeClr val="accent5">
                        <a:lumMod val="60000"/>
                        <a:lumOff val="40000"/>
                      </a:schemeClr>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redo</a:t>
                      </a: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refresh</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return</a:t>
                      </a: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reappear</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redecorate</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revenge</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review</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replay</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reaction</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rebound</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dirty="0">
                          <a:latin typeface="Muli" pitchFamily="2" charset="77"/>
                        </a:rPr>
                        <a:t>Stage: 3</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with the prefix ’re-’   ‘re-’ means ‘again’ or ‘back.’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7</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graphicFrame>
        <p:nvGraphicFramePr>
          <p:cNvPr id="6" name="Table 5"/>
          <p:cNvGraphicFramePr>
            <a:graphicFrameLocks noGrp="1"/>
          </p:cNvGraphicFramePr>
          <p:nvPr>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 xmlns:a16="http://schemas.microsoft.com/office/drawing/2014/main" val="20000"/>
                    </a:ext>
                  </a:extLst>
                </a:gridCol>
                <a:gridCol w="1880663">
                  <a:extLst>
                    <a:ext uri="{9D8B030D-6E8A-4147-A177-3AD203B41FA5}">
                      <a16:colId xmlns="" xmlns:a16="http://schemas.microsoft.com/office/drawing/2014/main" val="20001"/>
                    </a:ext>
                  </a:extLst>
                </a:gridCol>
                <a:gridCol w="994940">
                  <a:extLst>
                    <a:ext uri="{9D8B030D-6E8A-4147-A177-3AD203B41FA5}">
                      <a16:colId xmlns="" xmlns:a16="http://schemas.microsoft.com/office/drawing/2014/main" val="20002"/>
                    </a:ext>
                  </a:extLst>
                </a:gridCol>
                <a:gridCol w="2601193">
                  <a:extLst>
                    <a:ext uri="{9D8B030D-6E8A-4147-A177-3AD203B41FA5}">
                      <a16:colId xmlns="" xmlns:a16="http://schemas.microsoft.com/office/drawing/2014/main" val="20003"/>
                    </a:ext>
                  </a:extLst>
                </a:gridCol>
              </a:tblGrid>
              <a:tr h="635859">
                <a:tc gridSpan="4">
                  <a:txBody>
                    <a:bodyPr/>
                    <a:lstStyle/>
                    <a:p>
                      <a:r>
                        <a:rPr lang="en-GB" b="0" i="0">
                          <a:latin typeface="OpenDyslexicAlta" pitchFamily="2" charset="77"/>
                          <a:ea typeface="OpenDyslexic" charset="0"/>
                          <a:cs typeface="OpenDyslexic" charset="0"/>
                        </a:rPr>
                        <a:t>Use the ‘re-’ prefix</a:t>
                      </a:r>
                      <a:r>
                        <a:rPr lang="en-GB" b="0" i="0" baseline="0">
                          <a:latin typeface="OpenDyslexicAlta" pitchFamily="2" charset="77"/>
                          <a:ea typeface="OpenDyslexic" charset="0"/>
                          <a:cs typeface="OpenDyslexic" charset="0"/>
                        </a:rPr>
                        <a:t> to create the words from your spelling list. Can you think of any more?</a:t>
                      </a:r>
                      <a:endParaRPr lang="en-GB" b="0" i="0">
                        <a:latin typeface="OpenDyslexicAlta" pitchFamily="2" charset="77"/>
                        <a:ea typeface="OpenDyslexic" charset="0"/>
                        <a:cs typeface="OpenDyslexic" charset="0"/>
                      </a:endParaRPr>
                    </a:p>
                  </a:txBody>
                  <a:tcPr>
                    <a:solidFill>
                      <a:schemeClr val="accent5">
                        <a:lumMod val="60000"/>
                        <a:lumOff val="40000"/>
                      </a:schemeClr>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 xmlns:a16="http://schemas.microsoft.com/office/drawing/2014/main" val="10000"/>
                  </a:ext>
                </a:extLst>
              </a:tr>
              <a:tr h="463769">
                <a:tc rowSpan="10">
                  <a:txBody>
                    <a:bodyPr/>
                    <a:lstStyle/>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r>
                        <a:rPr lang="en-GB" sz="5400" b="0" i="0" baseline="0">
                          <a:latin typeface="OpenDyslexicAlta" pitchFamily="2" charset="77"/>
                          <a:ea typeface="OpenDyslexic" charset="0"/>
                          <a:cs typeface="OpenDyslexic" charset="0"/>
                        </a:rPr>
                        <a:t>re + </a:t>
                      </a:r>
                      <a:endParaRPr lang="en-GB" sz="5400" b="0" i="0">
                        <a:latin typeface="OpenDyslexicAlta" pitchFamily="2" charset="77"/>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turn</a:t>
                      </a:r>
                    </a:p>
                  </a:txBody>
                  <a:tcPr/>
                </a:tc>
                <a:tc rowSpan="10">
                  <a:txBody>
                    <a:bodyPr/>
                    <a:lstStyle/>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pPr algn="ctr"/>
                      <a:r>
                        <a:rPr lang="en-GB" sz="5400" b="0" i="0">
                          <a:latin typeface="OpenDyslexicAlta" pitchFamily="2" charset="77"/>
                          <a:ea typeface="OpenDyslexic" charset="0"/>
                          <a:cs typeface="OpenDyslexic" charset="0"/>
                        </a:rPr>
                        <a:t>=</a:t>
                      </a: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fresh</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play</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do</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decorate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appear</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6"/>
                  </a:ext>
                </a:extLst>
              </a:tr>
              <a:tr h="463769">
                <a:tc vMerge="1">
                  <a:txBody>
                    <a:bodyPr/>
                    <a:lstStyle/>
                    <a:p>
                      <a:endParaRPr lang="en-GB"/>
                    </a:p>
                  </a:txBody>
                  <a:tcPr/>
                </a:tc>
                <a:tc>
                  <a:txBody>
                    <a:bodyPr/>
                    <a:lstStyle/>
                    <a:p>
                      <a:r>
                        <a:rPr lang="en-GB" sz="2000" b="0" i="0">
                          <a:latin typeface="OpenDyslexicAlta" pitchFamily="2" charset="77"/>
                          <a:ea typeface="OpenDyslexic" charset="0"/>
                          <a:cs typeface="OpenDyslexic" charset="0"/>
                        </a:rPr>
                        <a:t>view</a:t>
                      </a:r>
                    </a:p>
                  </a:txBody>
                  <a:tcPr/>
                </a:tc>
                <a:tc vMerge="1">
                  <a:txBody>
                    <a:bodyPr/>
                    <a:lstStyle/>
                    <a:p>
                      <a:endParaRPr lang="en-GB"/>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err="1">
                          <a:latin typeface="OpenDyslexicAlta" pitchFamily="2" charset="77"/>
                          <a:ea typeface="OpenDyslexic" charset="0"/>
                          <a:cs typeface="OpenDyslexic" charset="0"/>
                        </a:rPr>
                        <a:t>venge</a:t>
                      </a:r>
                      <a:endParaRPr lang="en-GB" sz="2000" b="0" i="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action</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bound</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spTree>
    <p:extLst>
      <p:ext uri="{BB962C8B-B14F-4D97-AF65-F5344CB8AC3E}">
        <p14:creationId xmlns:p14="http://schemas.microsoft.com/office/powerpoint/2010/main" val="2110342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356527"/>
          <a:ext cx="2787650" cy="5272869"/>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700869">
                <a:tc>
                  <a:txBody>
                    <a:bodyPr/>
                    <a:lstStyle/>
                    <a:p>
                      <a:r>
                        <a:rPr lang="en-GB" b="0" i="0">
                          <a:latin typeface="OpenDyslexicAlta" pitchFamily="2" charset="77"/>
                          <a:ea typeface="OpenDyslexic" charset="0"/>
                          <a:cs typeface="OpenDyslexic" charset="0"/>
                        </a:rPr>
                        <a:t>Spellings</a:t>
                      </a:r>
                    </a:p>
                  </a:txBody>
                  <a:tcPr>
                    <a:solidFill>
                      <a:schemeClr val="accent5">
                        <a:lumMod val="60000"/>
                        <a:lumOff val="40000"/>
                      </a:schemeClr>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redo</a:t>
                      </a: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refresh</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return</a:t>
                      </a: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reappear</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redecorate</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revenge</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review</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replay</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reaction</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rebound</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dirty="0">
                          <a:latin typeface="Muli" pitchFamily="2" charset="77"/>
                        </a:rPr>
                        <a:t>Stage: 3</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Words with the prefix ’re-’   ‘re-’ means ‘again’ or ‘back.’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graphicFrame>
        <p:nvGraphicFramePr>
          <p:cNvPr id="6" name="Table 5"/>
          <p:cNvGraphicFramePr>
            <a:graphicFrameLocks noGrp="1"/>
          </p:cNvGraphicFramePr>
          <p:nvPr>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 xmlns:a16="http://schemas.microsoft.com/office/drawing/2014/main" val="20000"/>
                    </a:ext>
                  </a:extLst>
                </a:gridCol>
                <a:gridCol w="1880663">
                  <a:extLst>
                    <a:ext uri="{9D8B030D-6E8A-4147-A177-3AD203B41FA5}">
                      <a16:colId xmlns="" xmlns:a16="http://schemas.microsoft.com/office/drawing/2014/main" val="20001"/>
                    </a:ext>
                  </a:extLst>
                </a:gridCol>
                <a:gridCol w="994940">
                  <a:extLst>
                    <a:ext uri="{9D8B030D-6E8A-4147-A177-3AD203B41FA5}">
                      <a16:colId xmlns="" xmlns:a16="http://schemas.microsoft.com/office/drawing/2014/main" val="20002"/>
                    </a:ext>
                  </a:extLst>
                </a:gridCol>
                <a:gridCol w="2601193">
                  <a:extLst>
                    <a:ext uri="{9D8B030D-6E8A-4147-A177-3AD203B41FA5}">
                      <a16:colId xmlns="" xmlns:a16="http://schemas.microsoft.com/office/drawing/2014/main" val="20003"/>
                    </a:ext>
                  </a:extLst>
                </a:gridCol>
              </a:tblGrid>
              <a:tr h="635859">
                <a:tc gridSpan="4">
                  <a:txBody>
                    <a:bodyPr/>
                    <a:lstStyle/>
                    <a:p>
                      <a:r>
                        <a:rPr lang="en-GB" b="0" i="0">
                          <a:latin typeface="OpenDyslexicAlta" pitchFamily="2" charset="77"/>
                          <a:ea typeface="OpenDyslexic" charset="0"/>
                          <a:cs typeface="OpenDyslexic" charset="0"/>
                        </a:rPr>
                        <a:t>Use the ‘re-’ prefix</a:t>
                      </a:r>
                      <a:r>
                        <a:rPr lang="en-GB" b="0" i="0" baseline="0">
                          <a:latin typeface="OpenDyslexicAlta" pitchFamily="2" charset="77"/>
                          <a:ea typeface="OpenDyslexic" charset="0"/>
                          <a:cs typeface="OpenDyslexic" charset="0"/>
                        </a:rPr>
                        <a:t> to create the words from your spelling list. Can you think of any more?</a:t>
                      </a:r>
                      <a:endParaRPr lang="en-GB" b="0" i="0">
                        <a:latin typeface="OpenDyslexicAlta" pitchFamily="2" charset="77"/>
                        <a:ea typeface="OpenDyslexic" charset="0"/>
                        <a:cs typeface="OpenDyslexic" charset="0"/>
                      </a:endParaRPr>
                    </a:p>
                  </a:txBody>
                  <a:tcPr>
                    <a:solidFill>
                      <a:schemeClr val="accent5">
                        <a:lumMod val="60000"/>
                        <a:lumOff val="40000"/>
                      </a:schemeClr>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 xmlns:a16="http://schemas.microsoft.com/office/drawing/2014/main" val="10000"/>
                  </a:ext>
                </a:extLst>
              </a:tr>
              <a:tr h="463769">
                <a:tc rowSpan="10">
                  <a:txBody>
                    <a:bodyPr/>
                    <a:lstStyle/>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endParaRPr lang="en-GB" sz="2000" b="0" i="0">
                        <a:latin typeface="OpenDyslexicAlta" pitchFamily="2" charset="77"/>
                        <a:ea typeface="OpenDyslexic" charset="0"/>
                        <a:cs typeface="OpenDyslexic" charset="0"/>
                      </a:endParaRPr>
                    </a:p>
                    <a:p>
                      <a:pPr algn="ctr"/>
                      <a:r>
                        <a:rPr lang="en-GB" sz="5400" b="0" i="0" baseline="0">
                          <a:latin typeface="OpenDyslexicAlta" pitchFamily="2" charset="77"/>
                          <a:ea typeface="OpenDyslexic" charset="0"/>
                          <a:cs typeface="OpenDyslexic" charset="0"/>
                        </a:rPr>
                        <a:t>re + </a:t>
                      </a:r>
                      <a:endParaRPr lang="en-GB" sz="5400" b="0" i="0">
                        <a:latin typeface="OpenDyslexicAlta" pitchFamily="2" charset="77"/>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turn</a:t>
                      </a:r>
                    </a:p>
                  </a:txBody>
                  <a:tcPr/>
                </a:tc>
                <a:tc rowSpan="10">
                  <a:txBody>
                    <a:bodyPr/>
                    <a:lstStyle/>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endParaRPr lang="en-GB" sz="2000" b="0" i="0">
                        <a:latin typeface="OpenDyslexicAlta" pitchFamily="2" charset="77"/>
                        <a:ea typeface="OpenDyslexic" charset="0"/>
                        <a:cs typeface="OpenDyslexic" charset="0"/>
                      </a:endParaRPr>
                    </a:p>
                    <a:p>
                      <a:pPr algn="ctr"/>
                      <a:r>
                        <a:rPr lang="en-GB" sz="5400" b="0" i="0">
                          <a:latin typeface="OpenDyslexicAlta" pitchFamily="2" charset="77"/>
                          <a:ea typeface="OpenDyslexic" charset="0"/>
                          <a:cs typeface="OpenDyslexic" charset="0"/>
                        </a:rPr>
                        <a:t>=</a:t>
                      </a:r>
                    </a:p>
                  </a:txBody>
                  <a:tcPr/>
                </a:tc>
                <a:tc>
                  <a:txBody>
                    <a:bodyPr/>
                    <a:lstStyle/>
                    <a:p>
                      <a:r>
                        <a:rPr lang="en-GB" sz="2000" b="0" i="0">
                          <a:solidFill>
                            <a:srgbClr val="FF3860"/>
                          </a:solidFill>
                          <a:latin typeface="OpenDyslexicAlta" pitchFamily="2" charset="77"/>
                          <a:ea typeface="OpenDyslexic" charset="0"/>
                          <a:cs typeface="OpenDyslexic" charset="0"/>
                        </a:rPr>
                        <a:t>return</a:t>
                      </a:r>
                    </a:p>
                  </a:txBody>
                  <a:tcPr/>
                </a:tc>
                <a:extLst>
                  <a:ext uri="{0D108BD9-81ED-4DB2-BD59-A6C34878D82A}">
                    <a16:rowId xmlns=""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fresh</a:t>
                      </a: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refresh</a:t>
                      </a:r>
                    </a:p>
                  </a:txBody>
                  <a:tcPr/>
                </a:tc>
                <a:extLst>
                  <a:ext uri="{0D108BD9-81ED-4DB2-BD59-A6C34878D82A}">
                    <a16:rowId xmlns=""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play</a:t>
                      </a: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replay</a:t>
                      </a:r>
                    </a:p>
                  </a:txBody>
                  <a:tcPr/>
                </a:tc>
                <a:extLst>
                  <a:ext uri="{0D108BD9-81ED-4DB2-BD59-A6C34878D82A}">
                    <a16:rowId xmlns=""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do</a:t>
                      </a: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redo</a:t>
                      </a:r>
                    </a:p>
                  </a:txBody>
                  <a:tcPr/>
                </a:tc>
                <a:extLst>
                  <a:ext uri="{0D108BD9-81ED-4DB2-BD59-A6C34878D82A}">
                    <a16:rowId xmlns=""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decorate</a:t>
                      </a: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redecorate</a:t>
                      </a:r>
                    </a:p>
                  </a:txBody>
                  <a:tcPr/>
                </a:tc>
                <a:extLst>
                  <a:ext uri="{0D108BD9-81ED-4DB2-BD59-A6C34878D82A}">
                    <a16:rowId xmlns=""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appear</a:t>
                      </a: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reappear</a:t>
                      </a:r>
                    </a:p>
                  </a:txBody>
                  <a:tcPr/>
                </a:tc>
                <a:extLst>
                  <a:ext uri="{0D108BD9-81ED-4DB2-BD59-A6C34878D82A}">
                    <a16:rowId xmlns="" xmlns:a16="http://schemas.microsoft.com/office/drawing/2014/main" val="10006"/>
                  </a:ext>
                </a:extLst>
              </a:tr>
              <a:tr h="463769">
                <a:tc vMerge="1">
                  <a:txBody>
                    <a:bodyPr/>
                    <a:lstStyle/>
                    <a:p>
                      <a:endParaRPr lang="en-GB"/>
                    </a:p>
                  </a:txBody>
                  <a:tcPr/>
                </a:tc>
                <a:tc>
                  <a:txBody>
                    <a:bodyPr/>
                    <a:lstStyle/>
                    <a:p>
                      <a:r>
                        <a:rPr lang="en-GB" sz="2000" b="0" i="0">
                          <a:latin typeface="OpenDyslexicAlta" pitchFamily="2" charset="77"/>
                          <a:ea typeface="OpenDyslexic" charset="0"/>
                          <a:cs typeface="OpenDyslexic" charset="0"/>
                        </a:rPr>
                        <a:t>view</a:t>
                      </a:r>
                    </a:p>
                  </a:txBody>
                  <a:tcPr/>
                </a:tc>
                <a:tc vMerge="1">
                  <a:txBody>
                    <a:bodyPr/>
                    <a:lstStyle/>
                    <a:p>
                      <a:endParaRPr lang="en-GB"/>
                    </a:p>
                  </a:txBody>
                  <a:tcPr/>
                </a:tc>
                <a:tc>
                  <a:txBody>
                    <a:bodyPr/>
                    <a:lstStyle/>
                    <a:p>
                      <a:r>
                        <a:rPr lang="en-GB" sz="2000" b="0" i="0">
                          <a:solidFill>
                            <a:srgbClr val="FF3860"/>
                          </a:solidFill>
                          <a:latin typeface="OpenDyslexicAlta" pitchFamily="2" charset="77"/>
                          <a:ea typeface="OpenDyslexic" charset="0"/>
                          <a:cs typeface="OpenDyslexic" charset="0"/>
                        </a:rPr>
                        <a:t>review</a:t>
                      </a:r>
                    </a:p>
                  </a:txBody>
                  <a:tcPr/>
                </a:tc>
                <a:extLst>
                  <a:ext uri="{0D108BD9-81ED-4DB2-BD59-A6C34878D82A}">
                    <a16:rowId xmlns=""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err="1">
                          <a:latin typeface="OpenDyslexicAlta" pitchFamily="2" charset="77"/>
                          <a:ea typeface="OpenDyslexic" charset="0"/>
                          <a:cs typeface="OpenDyslexic" charset="0"/>
                        </a:rPr>
                        <a:t>venge</a:t>
                      </a:r>
                      <a:endParaRPr lang="en-GB" sz="2000" b="0" i="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revenge</a:t>
                      </a:r>
                    </a:p>
                  </a:txBody>
                  <a:tcPr/>
                </a:tc>
                <a:extLst>
                  <a:ext uri="{0D108BD9-81ED-4DB2-BD59-A6C34878D82A}">
                    <a16:rowId xmlns=""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action</a:t>
                      </a: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reaction</a:t>
                      </a:r>
                    </a:p>
                  </a:txBody>
                  <a:tcPr/>
                </a:tc>
                <a:extLst>
                  <a:ext uri="{0D108BD9-81ED-4DB2-BD59-A6C34878D82A}">
                    <a16:rowId xmlns=""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a:latin typeface="OpenDyslexicAlta" pitchFamily="2" charset="77"/>
                          <a:ea typeface="OpenDyslexic" charset="0"/>
                          <a:cs typeface="OpenDyslexic" charset="0"/>
                        </a:rPr>
                        <a:t>bound</a:t>
                      </a: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a:solidFill>
                            <a:srgbClr val="FF3860"/>
                          </a:solidFill>
                          <a:latin typeface="OpenDyslexicAlta" pitchFamily="2" charset="77"/>
                          <a:ea typeface="OpenDyslexic" charset="0"/>
                          <a:cs typeface="OpenDyslexic" charset="0"/>
                        </a:rPr>
                        <a:t>rebound</a:t>
                      </a:r>
                    </a:p>
                  </a:txBody>
                  <a:tcPr/>
                </a:tc>
                <a:extLst>
                  <a:ext uri="{0D108BD9-81ED-4DB2-BD59-A6C34878D82A}">
                    <a16:rowId xmlns="" xmlns:a16="http://schemas.microsoft.com/office/drawing/2014/main" val="10010"/>
                  </a:ext>
                </a:extLst>
              </a:tr>
            </a:tbl>
          </a:graphicData>
        </a:graphic>
      </p:graphicFrame>
    </p:spTree>
    <p:extLst>
      <p:ext uri="{BB962C8B-B14F-4D97-AF65-F5344CB8AC3E}">
        <p14:creationId xmlns:p14="http://schemas.microsoft.com/office/powerpoint/2010/main" val="4039660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790</Words>
  <Application>Microsoft Office PowerPoint</Application>
  <PresentationFormat>Widescreen</PresentationFormat>
  <Paragraphs>180</Paragraphs>
  <Slides>19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Muli</vt:lpstr>
      <vt:lpstr>OpenDyslexic</vt:lpstr>
      <vt:lpstr>OpenDyslexicAlta</vt:lpstr>
      <vt:lpstr>Office Theme</vt:lpstr>
      <vt:lpstr>Home Learning</vt:lpstr>
      <vt:lpstr>PowerPoint Presentation</vt:lpstr>
      <vt:lpstr>PowerPoint Presentation</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Add ‘re’ to the word below, write it on your white board as quickly as you can and hold it up!</vt:lpstr>
      <vt:lpstr>Print one set of cards for each pair</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Staff</dc:creator>
  <cp:lastModifiedBy>Staff</cp:lastModifiedBy>
  <cp:revision>1</cp:revision>
  <dcterms:created xsi:type="dcterms:W3CDTF">2021-01-15T08:58:47Z</dcterms:created>
  <dcterms:modified xsi:type="dcterms:W3CDTF">2021-01-15T09:00:38Z</dcterms:modified>
</cp:coreProperties>
</file>